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0"/>
  </p:notesMasterIdLst>
  <p:sldIdLst>
    <p:sldId id="256" r:id="rId2"/>
    <p:sldId id="279" r:id="rId3"/>
    <p:sldId id="259" r:id="rId4"/>
    <p:sldId id="260" r:id="rId5"/>
    <p:sldId id="262" r:id="rId6"/>
    <p:sldId id="267" r:id="rId7"/>
    <p:sldId id="263" r:id="rId8"/>
    <p:sldId id="265" r:id="rId9"/>
    <p:sldId id="266" r:id="rId10"/>
    <p:sldId id="268" r:id="rId11"/>
    <p:sldId id="271" r:id="rId12"/>
    <p:sldId id="264" r:id="rId13"/>
    <p:sldId id="269" r:id="rId14"/>
    <p:sldId id="272" r:id="rId15"/>
    <p:sldId id="273" r:id="rId16"/>
    <p:sldId id="274" r:id="rId17"/>
    <p:sldId id="277" r:id="rId18"/>
    <p:sldId id="276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2B24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-98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C1621-4D40-437D-A57B-98DB9A8E441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7819F69-2E3C-450A-B311-B215A19477A9}" type="pres">
      <dgm:prSet presAssocID="{61EC1621-4D40-437D-A57B-98DB9A8E441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</dgm:ptLst>
  <dgm:cxnLst>
    <dgm:cxn modelId="{2440CD8E-F091-4F77-9B11-962407615DAC}" type="presOf" srcId="{61EC1621-4D40-437D-A57B-98DB9A8E4416}" destId="{F7819F69-2E3C-450A-B311-B215A19477A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FACB40C-65EC-4580-9A8F-4F80C01FC65E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en-US"/>
        </a:p>
      </dgm:t>
    </dgm:pt>
    <dgm:pt modelId="{438ABAE6-8551-41B3-8C91-FB7707A57794}" type="pres">
      <dgm:prSet presAssocID="{0FACB40C-65EC-4580-9A8F-4F80C01FC65E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</dgm:ptLst>
  <dgm:cxnLst>
    <dgm:cxn modelId="{7BC3E456-8996-4C08-A8B5-BEACCE588A40}" type="presOf" srcId="{0FACB40C-65EC-4580-9A8F-4F80C01FC65E}" destId="{438ABAE6-8551-41B3-8C91-FB7707A57794}" srcOrd="0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016F66F-19C3-408A-8A47-3B4DD40F5011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F49D5CC-61F2-48AC-B151-A21A2A5B40B3}">
      <dgm:prSet phldrT="[Text]" custT="1">
        <dgm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bn-IN" sz="6000" dirty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bn-IN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কাগজের তৈরি </a:t>
          </a:r>
          <a:r>
            <a:rPr lang="bn-IN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rPr>
            <a:t>ই</a:t>
          </a:r>
          <a:r>
            <a:rPr lang="bn-IN" sz="6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rPr>
            <a:t> বর্ণ এর কাঁটা অংশ গুলো মিল করি</a:t>
          </a:r>
          <a:endParaRPr lang="en-US" sz="6000" dirty="0">
            <a:solidFill>
              <a:srgbClr val="0070C0"/>
            </a:solidFill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09B604D1-DCF5-4DB6-8451-8C7803BECFFE}" type="parTrans" cxnId="{19EAC608-FE40-4899-9F1A-CFE48992F1FF}">
      <dgm:prSet/>
      <dgm:spPr/>
      <dgm:t>
        <a:bodyPr/>
        <a:lstStyle/>
        <a:p>
          <a:endParaRPr lang="en-US"/>
        </a:p>
      </dgm:t>
    </dgm:pt>
    <dgm:pt modelId="{FEDAC197-A6AC-4DD1-A936-1BAE4145D65B}" type="sibTrans" cxnId="{19EAC608-FE40-4899-9F1A-CFE48992F1FF}">
      <dgm:prSet/>
      <dgm:spPr/>
      <dgm:t>
        <a:bodyPr/>
        <a:lstStyle/>
        <a:p>
          <a:endParaRPr lang="en-US"/>
        </a:p>
      </dgm:t>
    </dgm:pt>
    <dgm:pt modelId="{315B5E50-F0DB-47EA-AD21-C476A1EA7DF2}" type="pres">
      <dgm:prSet presAssocID="{3016F66F-19C3-408A-8A47-3B4DD40F50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2F8B3AB-1DBE-4426-BA30-1EEC6E8002A4}" type="pres">
      <dgm:prSet presAssocID="{9F49D5CC-61F2-48AC-B151-A21A2A5B40B3}" presName="parentText" presStyleLbl="node1" presStyleIdx="0" presStyleCnt="1" custLinFactNeighborY="276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D365340-5109-4426-9E20-8573FCAB4C33}" type="presOf" srcId="{3016F66F-19C3-408A-8A47-3B4DD40F5011}" destId="{315B5E50-F0DB-47EA-AD21-C476A1EA7DF2}" srcOrd="0" destOrd="0" presId="urn:microsoft.com/office/officeart/2005/8/layout/vList2"/>
    <dgm:cxn modelId="{D01EC097-4975-4D2F-9925-1065E43D6D27}" type="presOf" srcId="{9F49D5CC-61F2-48AC-B151-A21A2A5B40B3}" destId="{12F8B3AB-1DBE-4426-BA30-1EEC6E8002A4}" srcOrd="0" destOrd="0" presId="urn:microsoft.com/office/officeart/2005/8/layout/vList2"/>
    <dgm:cxn modelId="{19EAC608-FE40-4899-9F1A-CFE48992F1FF}" srcId="{3016F66F-19C3-408A-8A47-3B4DD40F5011}" destId="{9F49D5CC-61F2-48AC-B151-A21A2A5B40B3}" srcOrd="0" destOrd="0" parTransId="{09B604D1-DCF5-4DB6-8451-8C7803BECFFE}" sibTransId="{FEDAC197-A6AC-4DD1-A936-1BAE4145D65B}"/>
    <dgm:cxn modelId="{3DD3389F-9CF5-4097-B9FC-E1B90B9C5ACB}" type="presParOf" srcId="{315B5E50-F0DB-47EA-AD21-C476A1EA7DF2}" destId="{12F8B3AB-1DBE-4426-BA30-1EEC6E8002A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CD9664-5848-47E9-B906-604E4E8E9A66}" type="datetimeFigureOut">
              <a:rPr lang="en-US" smtClean="0"/>
              <a:t>27-Feb-19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29E37E-71C7-413B-A291-E7F1DD285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779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F006BA-1FFA-4AA7-9D12-3953482457C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1016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285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70787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6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3206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22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05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961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8864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9703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947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DF4EF2E-050C-41D9-8558-C5F142846549}" type="datetimeFigureOut">
              <a:rPr lang="en-GB" smtClean="0"/>
              <a:t>27/02/2019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F6792B0-170E-438F-A179-CB7CEDDE708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4990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11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873231">
            <a:off x="396238" y="2634175"/>
            <a:ext cx="3376246" cy="156966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9600" dirty="0" err="1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GB" sz="9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6500" y="855764"/>
            <a:ext cx="7987820" cy="5499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138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5000" y="853440"/>
            <a:ext cx="8077200" cy="5386090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344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GB" sz="3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525082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5918" t="6250" r="1335" b="13587"/>
          <a:stretch/>
        </p:blipFill>
        <p:spPr>
          <a:xfrm>
            <a:off x="6156960" y="868680"/>
            <a:ext cx="5638800" cy="358257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73" t="1575" r="65320" b="32814"/>
          <a:stretch/>
        </p:blipFill>
        <p:spPr>
          <a:xfrm>
            <a:off x="1885886" y="577191"/>
            <a:ext cx="2944021" cy="416554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786553" y="5323449"/>
            <a:ext cx="6850967" cy="92333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ওড়ে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শান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কোনে</a:t>
            </a:r>
            <a:endParaRPr lang="en-GB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58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25 0 E" pathEditMode="relative" ptsTypes="">
                                      <p:cBhvr>
                                        <p:cTn id="1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77109" y="5359790"/>
            <a:ext cx="1885070" cy="110799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</a:t>
            </a:r>
            <a:r>
              <a:rPr lang="en-US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3552" y="1000744"/>
            <a:ext cx="4684540" cy="382447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Flowchart: Process 2"/>
          <p:cNvSpPr/>
          <p:nvPr/>
        </p:nvSpPr>
        <p:spPr>
          <a:xfrm>
            <a:off x="6232220" y="886264"/>
            <a:ext cx="5500234" cy="4154585"/>
          </a:xfrm>
          <a:prstGeom prst="flowChartProcess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FFFF00"/>
            </a:solidFill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7" name="Arc 6"/>
          <p:cNvSpPr/>
          <p:nvPr/>
        </p:nvSpPr>
        <p:spPr>
          <a:xfrm flipV="1">
            <a:off x="8243668" y="5064367"/>
            <a:ext cx="196947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c 7"/>
          <p:cNvSpPr/>
          <p:nvPr/>
        </p:nvSpPr>
        <p:spPr>
          <a:xfrm>
            <a:off x="6471138" y="2968283"/>
            <a:ext cx="1772530" cy="1987056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rc 8"/>
          <p:cNvSpPr/>
          <p:nvPr/>
        </p:nvSpPr>
        <p:spPr>
          <a:xfrm>
            <a:off x="6330464" y="2922564"/>
            <a:ext cx="1659985" cy="2141803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6232220" y="2767817"/>
            <a:ext cx="2208395" cy="2258307"/>
          </a:xfrm>
          <a:prstGeom prst="ellipse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7638759" y="1872281"/>
            <a:ext cx="604909" cy="939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8043202" y="2057134"/>
            <a:ext cx="942538" cy="94715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8215997" y="2302683"/>
            <a:ext cx="1321899" cy="8843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V="1">
            <a:off x="8391379" y="2745400"/>
            <a:ext cx="1512277" cy="8564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7385539" y="1732581"/>
            <a:ext cx="291903" cy="98896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7160456" y="1679291"/>
            <a:ext cx="196947" cy="1132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V="1">
            <a:off x="6907238" y="1808491"/>
            <a:ext cx="38683" cy="10683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>
            <a:stCxn id="11" idx="1"/>
          </p:cNvCxnSpPr>
          <p:nvPr/>
        </p:nvCxnSpPr>
        <p:spPr>
          <a:xfrm flipV="1">
            <a:off x="6555632" y="1872282"/>
            <a:ext cx="13866" cy="12262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H="1" flipV="1">
            <a:off x="6316398" y="1946480"/>
            <a:ext cx="84402" cy="133129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8440615" y="3249836"/>
            <a:ext cx="1610752" cy="5363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 flipV="1">
            <a:off x="8440615" y="3659084"/>
            <a:ext cx="1610752" cy="35080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flipV="1">
            <a:off x="8440615" y="4251339"/>
            <a:ext cx="1610752" cy="61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8243668" y="4607542"/>
            <a:ext cx="1807699" cy="609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7990449" y="4811128"/>
            <a:ext cx="1617786" cy="1666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336417" y="5390272"/>
            <a:ext cx="1744395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en-US" sz="6600" dirty="0" err="1">
                <a:latin typeface="NikoshBAN" panose="02000000000000000000" pitchFamily="2" charset="0"/>
                <a:cs typeface="NikoshBAN" panose="02000000000000000000" pitchFamily="2" charset="0"/>
              </a:rPr>
              <a:t>শান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4206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3" grpId="0" animBg="1"/>
      <p:bldP spid="7" grpId="0" animBg="1"/>
      <p:bldP spid="8" grpId="0" animBg="1"/>
      <p:bldP spid="9" grpId="0" animBg="1"/>
      <p:bldP spid="11" grpId="0" animBg="1"/>
      <p:bldP spid="7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6948" y="906359"/>
            <a:ext cx="11802794" cy="5386090"/>
          </a:xfrm>
          <a:prstGeom prst="rect">
            <a:avLst/>
          </a:prstGeom>
          <a:solidFill>
            <a:srgbClr val="00B05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GB" sz="3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bn-IN" sz="34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endParaRPr lang="en-GB" sz="344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306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75138" y="319987"/>
            <a:ext cx="3151163" cy="1324148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IN" sz="8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ইট আনি</a:t>
            </a:r>
            <a:endParaRPr lang="en-GB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3108960" y="1989239"/>
            <a:ext cx="3383280" cy="1200329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ইলিশ কিনি</a:t>
            </a:r>
            <a:endParaRPr lang="en-GB" sz="72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62601" y="3722406"/>
            <a:ext cx="3282462" cy="1209822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ঈগল ওড়ে</a:t>
            </a:r>
            <a:endParaRPr lang="en-GB" sz="72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69945" y="5312898"/>
            <a:ext cx="3573193" cy="1107996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ঈশান কোনে</a:t>
            </a:r>
            <a:endParaRPr lang="en-GB" sz="6600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6031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38289" y="2110154"/>
            <a:ext cx="7906043" cy="1323439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এখন আমরা সবাই খাতায় </a:t>
            </a:r>
            <a:r>
              <a:rPr lang="bn-IN" sz="80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ই, ঈ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লিখব</a:t>
            </a:r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193366" y="492369"/>
            <a:ext cx="5134708" cy="1323439"/>
          </a:xfrm>
          <a:prstGeom prst="rect">
            <a:avLst/>
          </a:prstGeom>
          <a:solidFill>
            <a:srgbClr val="92D050"/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 অনুশীলন</a:t>
            </a:r>
            <a:endParaRPr lang="en-GB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9325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473526" y="661183"/>
            <a:ext cx="3080825" cy="110799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6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GB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656960091"/>
              </p:ext>
            </p:extLst>
          </p:nvPr>
        </p:nvGraphicFramePr>
        <p:xfrm>
          <a:off x="1223889" y="2124222"/>
          <a:ext cx="8412481" cy="412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2678108164"/>
              </p:ext>
            </p:extLst>
          </p:nvPr>
        </p:nvGraphicFramePr>
        <p:xfrm>
          <a:off x="1885071" y="2124222"/>
          <a:ext cx="8117058" cy="4014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72482448"/>
              </p:ext>
            </p:extLst>
          </p:nvPr>
        </p:nvGraphicFramePr>
        <p:xfrm>
          <a:off x="3404382" y="2124222"/>
          <a:ext cx="7371470" cy="2067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Cloud 7"/>
          <p:cNvSpPr/>
          <p:nvPr/>
        </p:nvSpPr>
        <p:spPr>
          <a:xfrm>
            <a:off x="1026943" y="1012874"/>
            <a:ext cx="2729132" cy="1856935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দল-১</a:t>
            </a:r>
            <a:endParaRPr lang="en-GB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Cloud 8"/>
          <p:cNvSpPr/>
          <p:nvPr/>
        </p:nvSpPr>
        <p:spPr>
          <a:xfrm>
            <a:off x="604911" y="4487594"/>
            <a:ext cx="2616591" cy="2005782"/>
          </a:xfrm>
          <a:prstGeom prst="cloud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দল-২</a:t>
            </a:r>
            <a:endParaRPr lang="en-GB" sz="66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3221502" y="4487594"/>
            <a:ext cx="7821636" cy="2005782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কাগজের তৈরি </a:t>
            </a:r>
            <a:r>
              <a:rPr lang="bn-IN" sz="66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r>
              <a:rPr lang="bn-IN" sz="6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বর্ণ এর কাঁটা অংশ গুলো মিল করি</a:t>
            </a:r>
            <a:endParaRPr lang="en-GB" sz="66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002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Graphic spid="4" grpId="0">
        <p:bldAsOne/>
      </p:bldGraphic>
      <p:bldP spid="8" grpId="0" animBg="1"/>
      <p:bldP spid="9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1520" y="291923"/>
            <a:ext cx="2489982" cy="120032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GB" sz="72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42337" y="633047"/>
            <a:ext cx="2715065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মিল করি</a:t>
            </a:r>
            <a:endParaRPr lang="en-US" sz="60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1" y="5050302"/>
            <a:ext cx="1761976" cy="136456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ঈ</a:t>
            </a:r>
            <a:endParaRPr lang="en-GB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1997612"/>
            <a:ext cx="1756116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8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GB" sz="8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01465" y="4442518"/>
            <a:ext cx="3193365" cy="173320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2991" y="1905140"/>
            <a:ext cx="3179297" cy="1817441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1614905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07407E-6 L -0.34675 -0.35555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344" y="-177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4.81481E-6 L -0.31263 0.35694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38" y="1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57600" y="2691618"/>
            <a:ext cx="4526279" cy="1107996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6600" dirty="0" err="1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GB" sz="6600" dirty="0">
              <a:solidFill>
                <a:srgbClr val="00B0F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628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3048000"/>
            <a:ext cx="12192000" cy="0"/>
          </a:xfrm>
          <a:prstGeom prst="line">
            <a:avLst/>
          </a:pr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812800" y="1943100"/>
            <a:ext cx="10278883" cy="267765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4000" b="1" u="sng" cap="none" spc="150" dirty="0" err="1" smtClean="0">
                <a:ln w="11430"/>
                <a:solidFill>
                  <a:srgbClr val="00B05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উপস্থাপনায়</a:t>
            </a:r>
            <a:endParaRPr lang="en-US" sz="4000" b="1" u="sng" cap="none" spc="150" dirty="0" smtClean="0">
              <a:ln w="11430"/>
              <a:solidFill>
                <a:srgbClr val="00B05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মো</a:t>
            </a:r>
            <a:r>
              <a:rPr lang="en-US" sz="3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.</a:t>
            </a:r>
            <a:r>
              <a:rPr lang="bn-BD" sz="3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মাসুদ রানা</a:t>
            </a:r>
            <a:endParaRPr lang="en-US" sz="32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cap="none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3200" b="1" cap="none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cap="none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3200" b="1" cap="none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3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তেতুলিয়া </a:t>
            </a:r>
            <a:r>
              <a:rPr lang="en-US" sz="32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মডেল</a:t>
            </a:r>
            <a:r>
              <a:rPr lang="en-US" sz="3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সরকারি</a:t>
            </a:r>
            <a:r>
              <a:rPr lang="en-US" sz="3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প্রাথমিক</a:t>
            </a:r>
            <a:r>
              <a:rPr lang="en-US" sz="3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b="1" spc="150" dirty="0" err="1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বিদ্যালয়</a:t>
            </a:r>
            <a:r>
              <a:rPr lang="en-US" sz="3200" b="1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  <a:endParaRPr lang="bn-BD" sz="3200" b="1" spc="150" dirty="0" smtClean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200" b="1" cap="none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পঞ্চগড়(০১৭১৮-৬৫১৯৮৪)</a:t>
            </a:r>
            <a:r>
              <a:rPr lang="en-US" sz="3200" b="1" cap="none" spc="150" dirty="0" smtClean="0">
                <a:ln w="11430"/>
                <a:solidFill>
                  <a:srgbClr val="FF0000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endParaRPr lang="en-US" sz="3200" b="1" cap="none" spc="150" dirty="0">
              <a:ln w="11430"/>
              <a:solidFill>
                <a:srgbClr val="FF0000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8511437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1633" y="1051559"/>
            <a:ext cx="10305143" cy="458587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bn-IN" sz="72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bn-IN" sz="4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Wingdings" panose="05000000000000000000" pitchFamily="2" charset="2"/>
              <a:buChar char="v"/>
            </a:pP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শোনা –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ও শব্দে ব্যবহ্রত বাংলা বর্ণমালা্র ধ্বনি মনোযোগ সহকারে শুনবে ও মনে রাখবে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বলা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en-US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.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বাক্য ও শব্দে ব্যবহ্রত বাংলা বর্ণমালার ধ্বনি স্পষ্ট ও শুদ্ধভাবে বলতে পারবে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পড়া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bn-IN" sz="36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বাংলা বর্ণমালা স্পষ্ট ও শুদ্ধ উচ্চারনে পড়তে পারবে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</a:p>
          <a:p>
            <a:pPr marL="685800" indent="-685800">
              <a:buFont typeface="Wingdings" panose="05000000000000000000" pitchFamily="2" charset="2"/>
              <a:buChar char="v"/>
            </a:pP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লেখা </a:t>
            </a:r>
            <a:r>
              <a:rPr lang="bn-IN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স্পষ্ট ও সঠিক আকৃতিতে বাংলা বর্ণমালা লিখতে পারবে </a:t>
            </a:r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4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026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0849" y="2548597"/>
            <a:ext cx="4192173" cy="1446550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আবেগ</a:t>
            </a:r>
            <a:r>
              <a:rPr lang="en-US" sz="88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800" dirty="0" err="1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সৃষ্টি</a:t>
            </a:r>
            <a:endParaRPr lang="en-GB" sz="88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294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53552" y="661182"/>
            <a:ext cx="3910818" cy="1336430"/>
          </a:xfrm>
          <a:prstGeom prst="rect">
            <a:avLst/>
          </a:prstGeom>
          <a:solidFill>
            <a:srgbClr val="92D050"/>
          </a:solidFill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bn-IN" sz="8000" dirty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 ঘোষণা</a:t>
            </a:r>
            <a:endParaRPr lang="en-GB" sz="8000" dirty="0">
              <a:solidFill>
                <a:srgbClr val="0070C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180492" y="3192639"/>
            <a:ext cx="8159262" cy="101566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আজ আমরা </a:t>
            </a:r>
            <a:r>
              <a:rPr lang="bn-IN" sz="60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 ,ঈ 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শিখব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321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272953" y="5275436"/>
            <a:ext cx="20960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6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endParaRPr lang="en-GB" sz="60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flipH="1">
            <a:off x="4698609" y="4487595"/>
            <a:ext cx="264707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GB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557" t="7164" r="-1" b="-1"/>
          <a:stretch/>
        </p:blipFill>
        <p:spPr>
          <a:xfrm>
            <a:off x="8808720" y="665322"/>
            <a:ext cx="2804159" cy="3970035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803" y="665321"/>
            <a:ext cx="8057197" cy="56257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555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542671" y="5430129"/>
            <a:ext cx="1026941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bn-IN" sz="72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GB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480" y="637222"/>
            <a:ext cx="9585959" cy="440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23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0333" y="4529798"/>
            <a:ext cx="268693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লিশ কিনি</a:t>
            </a:r>
            <a:endParaRPr lang="en-GB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20" y="970322"/>
            <a:ext cx="3229044" cy="324998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0" name="TextBox 9"/>
          <p:cNvSpPr txBox="1"/>
          <p:nvPr/>
        </p:nvSpPr>
        <p:spPr>
          <a:xfrm>
            <a:off x="4937760" y="4529798"/>
            <a:ext cx="205388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লিশ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937761" y="4529798"/>
            <a:ext cx="482521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endParaRPr lang="en-GB" sz="60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9121" y="1118032"/>
            <a:ext cx="3627119" cy="295456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1598161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3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5 0 E" pathEditMode="relative" ptsTypes="">
                                      <p:cBhvr>
                                        <p:cTn id="3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0" grpId="0"/>
      <p:bldP spid="12" grpId="0"/>
      <p:bldP spid="12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975274" y="5303520"/>
            <a:ext cx="1744393" cy="1015663"/>
          </a:xfrm>
          <a:prstGeom prst="rect">
            <a:avLst/>
          </a:prstGeom>
          <a:solidFill>
            <a:srgbClr val="00B0F0"/>
          </a:solidFill>
          <a:ln>
            <a:solidFill>
              <a:schemeClr val="bg2">
                <a:lumMod val="1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60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লিশ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3702" y="518161"/>
            <a:ext cx="8147538" cy="4556760"/>
          </a:xfrm>
          <a:prstGeom prst="rect">
            <a:avLst/>
          </a:prstGeom>
        </p:spPr>
      </p:pic>
      <p:sp>
        <p:nvSpPr>
          <p:cNvPr id="5" name="Oval 4"/>
          <p:cNvSpPr/>
          <p:nvPr/>
        </p:nvSpPr>
        <p:spPr>
          <a:xfrm>
            <a:off x="7193280" y="5303520"/>
            <a:ext cx="2194560" cy="114300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smtClean="0">
                <a:latin typeface="NikoshBAN" pitchFamily="2" charset="0"/>
                <a:cs typeface="NikoshBAN" pitchFamily="2" charset="0"/>
              </a:rPr>
              <a:t>ই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0043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1025</TotalTime>
  <Words>154</Words>
  <Application>Microsoft Office PowerPoint</Application>
  <PresentationFormat>Custom</PresentationFormat>
  <Paragraphs>44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Basis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BOALI GOVT.P.SCHOOL</dc:creator>
  <cp:lastModifiedBy>ismail - [2010]</cp:lastModifiedBy>
  <cp:revision>182</cp:revision>
  <dcterms:created xsi:type="dcterms:W3CDTF">2018-05-09T17:06:06Z</dcterms:created>
  <dcterms:modified xsi:type="dcterms:W3CDTF">2019-02-27T09:21:49Z</dcterms:modified>
</cp:coreProperties>
</file>